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1" r:id="rId5"/>
    <p:sldId id="273" r:id="rId6"/>
    <p:sldId id="274" r:id="rId7"/>
    <p:sldId id="275" r:id="rId8"/>
    <p:sldId id="272" r:id="rId9"/>
    <p:sldId id="271" r:id="rId10"/>
    <p:sldId id="263" r:id="rId11"/>
    <p:sldId id="277" r:id="rId12"/>
    <p:sldId id="278" r:id="rId13"/>
    <p:sldId id="280" r:id="rId14"/>
    <p:sldId id="279" r:id="rId15"/>
    <p:sldId id="281" r:id="rId16"/>
    <p:sldId id="282" r:id="rId17"/>
    <p:sldId id="276" r:id="rId18"/>
    <p:sldId id="262" r:id="rId19"/>
    <p:sldId id="266" r:id="rId20"/>
    <p:sldId id="264" r:id="rId21"/>
    <p:sldId id="265" r:id="rId22"/>
    <p:sldId id="267" r:id="rId23"/>
    <p:sldId id="268" r:id="rId24"/>
    <p:sldId id="269" r:id="rId25"/>
    <p:sldId id="270" r:id="rId2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00F0D-A530-4BE9-B0E6-BA9F527BE40D}" v="83" dt="2019-12-13T19:38:32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66D774-76E6-4304-AD40-37445BC52CD2}" type="datetime1">
              <a:rPr lang="es-ES" smtClean="0"/>
              <a:t>12/12/2019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0B78D4-5A53-41BC-8F2A-EA0BCC951EB2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15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16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291793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17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97669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18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91284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66FB726-9EA1-438E-B3C4-5738EA7655EC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288D08-D4EC-41D0-83AA-A12A514535FF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B87182-FA69-4F03-863D-9267B38C36FF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5794B0-7797-4272-9696-38EFF55CC0F9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3065C-43D5-49A8-B59C-127CBA6BB399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D0151-474C-413E-A493-4E0CAE9D5F11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A1010D-A5D4-4CA8-A1BB-CBED83D7E82D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E3B843-CCD9-46EE-BF85-1900A91D06F3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3EBAD4-9ACF-4585-9EAE-57EB88D31CDE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CC6A82-2F8F-4936-8838-5BC2FB2E370D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39B39A-4A81-4D21-8BFB-D76B7E9694BA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F0DEC6-5D3C-4DBA-996C-D4E13AC6070A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E7B9F7-6137-47F8-88A0-AC716F54B38E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C1B1E6-E335-44CC-B314-7C0916014943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2801FC-6F4F-4172-8124-C87717AF3BCC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EA861-8B32-43BA-A6F4-C3A246756A49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890174-A877-417D-A517-B0267F90D174}" type="datetime1">
              <a:rPr lang="es-ES" noProof="0" smtClean="0"/>
              <a:t>12/12/2019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3525B83-BF8F-4BAE-92A6-76F14A71EF5F}" type="datetime1">
              <a:rPr lang="es-ES" noProof="0" smtClean="0"/>
              <a:t>12/12/2019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0" y="-68522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es-ES" dirty="0"/>
              <a:t>Introducción a </a:t>
            </a:r>
            <a:r>
              <a:rPr lang="es-ES" dirty="0" err="1"/>
              <a:t>React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4111621"/>
            <a:ext cx="6857999" cy="443446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Lic. Santiago rodríguez Paniagua (2019-2020)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1D548-864A-41D9-ABD6-67C7521D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10374726" cy="1478570"/>
          </a:xfrm>
        </p:spPr>
        <p:txBody>
          <a:bodyPr/>
          <a:lstStyle/>
          <a:p>
            <a:r>
              <a:rPr lang="es-CR" dirty="0"/>
              <a:t>Como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C02F0A-FD6C-45DD-A201-540E2095A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Hay que instalar la última versión de Node.js.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NPM viene incluido con Node.js, así que no hay que instalarlo.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Aunque la instalación es gráfica, el uso de NPM se basa en la ejecución de comandos desde la terminal / línea de comandos / DOS.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8538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/>
              <a:t>node -v</a:t>
            </a:r>
          </a:p>
          <a:p>
            <a:r>
              <a:rPr lang="en-US" dirty="0" err="1"/>
              <a:t>npm</a:t>
            </a:r>
            <a:r>
              <a:rPr lang="en-US" dirty="0"/>
              <a:t> –v</a:t>
            </a:r>
          </a:p>
          <a:p>
            <a:endParaRPr lang="en-US" dirty="0"/>
          </a:p>
          <a:p>
            <a:r>
              <a:rPr lang="en-US" dirty="0"/>
              <a:t>cd/</a:t>
            </a:r>
          </a:p>
          <a:p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miReact</a:t>
            </a:r>
            <a:endParaRPr lang="en-US" dirty="0"/>
          </a:p>
          <a:p>
            <a:r>
              <a:rPr lang="en-US" dirty="0"/>
              <a:t>cd </a:t>
            </a:r>
            <a:r>
              <a:rPr lang="en-US" dirty="0" err="1"/>
              <a:t>miReact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 se </a:t>
            </a:r>
            <a:r>
              <a:rPr lang="en-US" dirty="0" err="1"/>
              <a:t>verifica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bien </a:t>
            </a:r>
            <a:r>
              <a:rPr lang="en-US" dirty="0" err="1"/>
              <a:t>instalados</a:t>
            </a:r>
            <a:r>
              <a:rPr lang="en-US" dirty="0"/>
              <a:t> Node y NPM.</a:t>
            </a:r>
          </a:p>
          <a:p>
            <a:endParaRPr lang="en-US" dirty="0"/>
          </a:p>
          <a:p>
            <a:r>
              <a:rPr lang="en-US" dirty="0"/>
              <a:t>Se </a:t>
            </a:r>
            <a:r>
              <a:rPr lang="en-US" dirty="0" err="1"/>
              <a:t>crea</a:t>
            </a:r>
            <a:r>
              <a:rPr lang="en-US" dirty="0"/>
              <a:t> una </a:t>
            </a:r>
            <a:r>
              <a:rPr lang="en-US" dirty="0" err="1"/>
              <a:t>carpeta</a:t>
            </a:r>
            <a:r>
              <a:rPr lang="en-US" dirty="0"/>
              <a:t> </a:t>
            </a:r>
            <a:r>
              <a:rPr lang="en-US" dirty="0" err="1"/>
              <a:t>llamada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”,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raíz</a:t>
            </a:r>
            <a:r>
              <a:rPr lang="en-US" dirty="0"/>
              <a:t> del disco </a:t>
            </a:r>
            <a:r>
              <a:rPr lang="en-US" dirty="0" err="1"/>
              <a:t>duro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371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#2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-g create-react-app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create-react-app </a:t>
            </a:r>
            <a:r>
              <a:rPr lang="en-US" dirty="0" err="1"/>
              <a:t>primera_app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instala</a:t>
            </a:r>
            <a:r>
              <a:rPr lang="en-US" dirty="0"/>
              <a:t> a </a:t>
            </a:r>
            <a:r>
              <a:rPr lang="en-US" dirty="0" err="1"/>
              <a:t>nivel</a:t>
            </a:r>
            <a:r>
              <a:rPr lang="en-US" dirty="0"/>
              <a:t> global la </a:t>
            </a:r>
            <a:r>
              <a:rPr lang="en-US" dirty="0" err="1"/>
              <a:t>herramienta</a:t>
            </a:r>
            <a:r>
              <a:rPr lang="en-US" dirty="0"/>
              <a:t> create-react-app la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facilita</a:t>
            </a:r>
            <a:r>
              <a:rPr lang="en-US" dirty="0"/>
              <a:t> la </a:t>
            </a:r>
            <a:r>
              <a:rPr lang="en-US" dirty="0" err="1"/>
              <a:t>creación</a:t>
            </a:r>
            <a:r>
              <a:rPr lang="en-US" dirty="0"/>
              <a:t> de apps con </a:t>
            </a:r>
            <a:r>
              <a:rPr lang="en-US" dirty="0" err="1"/>
              <a:t>poca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Crea</a:t>
            </a:r>
            <a:r>
              <a:rPr lang="en-US" dirty="0"/>
              <a:t> dentro de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 un Proyecto de React </a:t>
            </a:r>
            <a:r>
              <a:rPr lang="en-US" dirty="0" err="1"/>
              <a:t>llamado</a:t>
            </a:r>
            <a:r>
              <a:rPr lang="en-US" dirty="0"/>
              <a:t>: “</a:t>
            </a:r>
            <a:r>
              <a:rPr lang="en-US" dirty="0" err="1"/>
              <a:t>primera_app</a:t>
            </a:r>
            <a:r>
              <a:rPr lang="en-US"/>
              <a:t>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537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#3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nn-NO" dirty="0"/>
              <a:t>cd primera_app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nn-NO" dirty="0"/>
              <a:t>npm start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 err="1"/>
              <a:t>Abre</a:t>
            </a:r>
            <a:r>
              <a:rPr lang="en-US" dirty="0"/>
              <a:t>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Abre</a:t>
            </a:r>
            <a:r>
              <a:rPr lang="en-US" dirty="0"/>
              <a:t> un </a:t>
            </a:r>
            <a:r>
              <a:rPr lang="en-US" dirty="0" err="1"/>
              <a:t>navegador</a:t>
            </a:r>
            <a:r>
              <a:rPr lang="en-US" dirty="0"/>
              <a:t> Web y </a:t>
            </a:r>
            <a:r>
              <a:rPr lang="en-US" dirty="0" err="1"/>
              <a:t>levanta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58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Algunas herramientas en línea para desarrollar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11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</a:t>
            </a:r>
          </a:p>
        </p:txBody>
      </p:sp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048D253-F94F-4534-9897-2628F5BD82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88" y="65759"/>
            <a:ext cx="6393859" cy="3049232"/>
          </a:xfrm>
          <a:prstGeom prst="rect">
            <a:avLst/>
          </a:prstGeom>
        </p:spPr>
      </p:pic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A4E267F0-7EF1-4C50-8D10-845AF3A92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4278" y="3397360"/>
            <a:ext cx="7309609" cy="326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#2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815143" cy="3541714"/>
          </a:xfrm>
        </p:spPr>
        <p:txBody>
          <a:bodyPr rtlCol="0">
            <a:normAutofit lnSpcReduction="10000"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Es muy fácil de usar siempre y cuando se agreguen o importen las librerías indicadas.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  <a:p>
            <a:pPr>
              <a:lnSpc>
                <a:spcPct val="110000"/>
              </a:lnSpc>
            </a:pPr>
            <a:r>
              <a:rPr lang="es-ES" sz="2800" noProof="1"/>
              <a:t>Hay que seleccionar el preprocesador Babel.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</p:txBody>
      </p:sp>
      <p:pic>
        <p:nvPicPr>
          <p:cNvPr id="65" name="Imagen 6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E65EF0A-C751-44EE-BD53-84795DB3E8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474" y="421316"/>
            <a:ext cx="6712557" cy="616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32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#3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274" y="2249487"/>
            <a:ext cx="4517051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Hay que agregar las librerías: react y react-dom</a:t>
            </a:r>
          </a:p>
        </p:txBody>
      </p:sp>
      <p:pic>
        <p:nvPicPr>
          <p:cNvPr id="10" name="Imagen 9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4D7C5EF-0069-4193-8888-7FB38E8459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063" y="144535"/>
            <a:ext cx="5069396" cy="4914900"/>
          </a:xfrm>
          <a:prstGeom prst="rect">
            <a:avLst/>
          </a:prstGeom>
        </p:spPr>
      </p:pic>
      <p:pic>
        <p:nvPicPr>
          <p:cNvPr id="69" name="Imagen 68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562E4D4-06BB-4344-8EAE-30AD13F3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994" y="1990726"/>
            <a:ext cx="5116993" cy="48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95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#4</a:t>
            </a:r>
          </a:p>
        </p:txBody>
      </p:sp>
      <p:pic>
        <p:nvPicPr>
          <p:cNvPr id="9" name="Imagen 8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72A4E210-D192-4E12-96FF-DF6B158A4F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0" y="2318976"/>
            <a:ext cx="11858523" cy="32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41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</a:t>
            </a:r>
            <a:endParaRPr lang="es-ES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94F1F30-CF50-4E7B-A4C4-FCC9D9257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" y="2760147"/>
            <a:ext cx="12002890" cy="1668418"/>
          </a:xfrm>
        </p:spPr>
      </p:pic>
    </p:spTree>
    <p:extLst>
      <p:ext uri="{BB962C8B-B14F-4D97-AF65-F5344CB8AC3E}">
        <p14:creationId xmlns:p14="http://schemas.microsoft.com/office/powerpoint/2010/main" val="74358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54288-1454-4F39-B632-CF0D7F38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1" y="269064"/>
            <a:ext cx="9905998" cy="719952"/>
          </a:xfrm>
        </p:spPr>
        <p:txBody>
          <a:bodyPr/>
          <a:lstStyle/>
          <a:p>
            <a:r>
              <a:rPr lang="es-CR" dirty="0"/>
              <a:t>Veamos un Primer hola mundo con </a:t>
            </a:r>
            <a:r>
              <a:rPr lang="es-CR" dirty="0" err="1"/>
              <a:t>react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ED27B14-0286-458D-8BA4-1678D6150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70" y="1222444"/>
            <a:ext cx="11851059" cy="299580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AC2DE9E-7EA0-4DB8-82D5-1AFE8983315D}"/>
              </a:ext>
            </a:extLst>
          </p:cNvPr>
          <p:cNvSpPr txBox="1"/>
          <p:nvPr/>
        </p:nvSpPr>
        <p:spPr>
          <a:xfrm>
            <a:off x="1457739" y="4477132"/>
            <a:ext cx="105637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400" dirty="0"/>
              <a:t>Necesitamos 3 cosas para echar a andar ese código </a:t>
            </a:r>
            <a:r>
              <a:rPr lang="es-CR" sz="2400" dirty="0" err="1"/>
              <a:t>React</a:t>
            </a:r>
            <a:r>
              <a:rPr lang="es-CR" sz="2400" dirty="0"/>
              <a:t> de manera sencilla:</a:t>
            </a:r>
          </a:p>
          <a:p>
            <a:endParaRPr lang="es-CR" sz="2400" dirty="0"/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Llamar o cargar las </a:t>
            </a:r>
            <a:r>
              <a:rPr lang="es-CR" sz="2400" dirty="0" err="1"/>
              <a:t>liberías</a:t>
            </a:r>
            <a:r>
              <a:rPr lang="es-CR" sz="2400" dirty="0"/>
              <a:t> necesarias (que no se ven en la </a:t>
            </a:r>
            <a:r>
              <a:rPr lang="es-CR" sz="2400" dirty="0" err="1"/>
              <a:t>imágen</a:t>
            </a:r>
            <a:r>
              <a:rPr lang="es-CR" sz="2400" dirty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Un etiqueta HTML donde renderizar (La etiqueta </a:t>
            </a:r>
            <a:r>
              <a:rPr lang="es-CR" sz="2400" dirty="0" err="1"/>
              <a:t>Div</a:t>
            </a:r>
            <a:r>
              <a:rPr lang="es-CR" sz="2400" dirty="0"/>
              <a:t> de arriba).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La instrucción </a:t>
            </a:r>
            <a:r>
              <a:rPr lang="es-CR" sz="2400" dirty="0" err="1"/>
              <a:t>ReactDom.Render</a:t>
            </a:r>
            <a:r>
              <a:rPr lang="es-CR" sz="2400" dirty="0"/>
              <a:t> (obviamente la del centro del Script).</a:t>
            </a:r>
          </a:p>
          <a:p>
            <a:pPr marL="457200" indent="-457200">
              <a:buFont typeface="+mj-lt"/>
              <a:buAutoNum type="arabicPeriod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42270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1235"/>
            <a:ext cx="9905998" cy="636541"/>
          </a:xfrm>
        </p:spPr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#2 </a:t>
            </a:r>
            <a:endParaRPr lang="es-ES" dirty="0"/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BA15B7-15C5-4FE1-A9FF-B3A85F04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13" y="1187823"/>
            <a:ext cx="11036774" cy="53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6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C81065-E7DD-4E4A-803F-1C90B0C7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59008"/>
            <a:ext cx="9905998" cy="721155"/>
          </a:xfrm>
        </p:spPr>
        <p:txBody>
          <a:bodyPr>
            <a:normAutofit/>
          </a:bodyPr>
          <a:lstStyle/>
          <a:p>
            <a:r>
              <a:rPr lang="es-CR" sz="4000" dirty="0" err="1"/>
              <a:t>Stackblitz</a:t>
            </a:r>
            <a:endParaRPr lang="es-ES" sz="40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43DCE34-5184-4876-BF1E-4D212F1E8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509" y="1340511"/>
            <a:ext cx="4105848" cy="3381847"/>
          </a:xfrm>
        </p:spPr>
      </p:pic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EEDE9D-A11B-4B19-891A-20C46FC8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538" y="1340511"/>
            <a:ext cx="7268589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06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95C4F-9526-4262-8EA5-6335AC86F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R" sz="4800" dirty="0" err="1"/>
              <a:t>Jsfiddle</a:t>
            </a:r>
            <a:endParaRPr lang="es-ES" sz="48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62D89AF2-32BC-4EDE-BD88-84D33FBC3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846" y="2097088"/>
            <a:ext cx="11419131" cy="4210083"/>
          </a:xfrm>
        </p:spPr>
      </p:pic>
    </p:spTree>
    <p:extLst>
      <p:ext uri="{BB962C8B-B14F-4D97-AF65-F5344CB8AC3E}">
        <p14:creationId xmlns:p14="http://schemas.microsoft.com/office/powerpoint/2010/main" val="379968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D36F6-679E-40C0-B6E2-8C353B33B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618518"/>
            <a:ext cx="10575235" cy="1478570"/>
          </a:xfrm>
        </p:spPr>
        <p:txBody>
          <a:bodyPr>
            <a:normAutofit/>
          </a:bodyPr>
          <a:lstStyle/>
          <a:p>
            <a:r>
              <a:rPr lang="es-CR" dirty="0"/>
              <a:t>Entendamos la instrucción </a:t>
            </a:r>
            <a:r>
              <a:rPr lang="es-ES" dirty="0"/>
              <a:t> </a:t>
            </a:r>
            <a:r>
              <a:rPr lang="es-ES" dirty="0" err="1"/>
              <a:t>ReactDOM.render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D6EBD9A-7CFB-4F52-83B0-137934898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3" r="1558"/>
          <a:stretch/>
        </p:blipFill>
        <p:spPr>
          <a:xfrm>
            <a:off x="88808" y="2097088"/>
            <a:ext cx="11987880" cy="924408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5B45F6C7-4E7E-41DE-81DA-C30F955F1443}"/>
              </a:ext>
            </a:extLst>
          </p:cNvPr>
          <p:cNvCxnSpPr>
            <a:cxnSpLocks/>
          </p:cNvCxnSpPr>
          <p:nvPr/>
        </p:nvCxnSpPr>
        <p:spPr>
          <a:xfrm flipH="1">
            <a:off x="3657600" y="2835964"/>
            <a:ext cx="1060174" cy="901148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7F63D156-310C-4733-ADDA-C05688F1AF3B}"/>
              </a:ext>
            </a:extLst>
          </p:cNvPr>
          <p:cNvCxnSpPr>
            <a:cxnSpLocks/>
          </p:cNvCxnSpPr>
          <p:nvPr/>
        </p:nvCxnSpPr>
        <p:spPr>
          <a:xfrm flipH="1">
            <a:off x="8869662" y="2862469"/>
            <a:ext cx="1" cy="1656522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0B557D-4E62-4712-A416-E480FB9851D9}"/>
              </a:ext>
            </a:extLst>
          </p:cNvPr>
          <p:cNvSpPr txBox="1"/>
          <p:nvPr/>
        </p:nvSpPr>
        <p:spPr>
          <a:xfrm>
            <a:off x="940904" y="3607974"/>
            <a:ext cx="50623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parte corresponde a lo que queremos mostrar en pantalla</a:t>
            </a:r>
          </a:p>
          <a:p>
            <a:r>
              <a:rPr lang="es-CR" sz="2800" dirty="0"/>
              <a:t>(Ojo esto no es HTML, es JSX)</a:t>
            </a:r>
            <a:endParaRPr lang="es-ES" sz="28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6F85C82-EA09-4298-8716-5A8DD9876164}"/>
              </a:ext>
            </a:extLst>
          </p:cNvPr>
          <p:cNvSpPr txBox="1"/>
          <p:nvPr/>
        </p:nvSpPr>
        <p:spPr>
          <a:xfrm>
            <a:off x="6228521" y="4500066"/>
            <a:ext cx="50623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instrucción de JavaScript establece en cual etiqueta HTML vamos a mostrar o renderizar el mensaje del primer parámetro.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109689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B3C6C-1C1B-4BE1-A8E7-E8B0056B6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JSX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2F6403-A50F-4BA6-AC58-32AAAE1D6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Es una extensión de JavaScript que tiene una sintaxis muy parecida al XML.</a:t>
            </a:r>
          </a:p>
          <a:p>
            <a:endParaRPr lang="es-ES" dirty="0"/>
          </a:p>
          <a:p>
            <a:r>
              <a:rPr lang="es-ES" dirty="0"/>
              <a:t>Fue creado con la intención de que los preprocesadores (como Babel.js) lo transformen en ECMAScript (JavaScript) estándar.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En otras palabras es como un HTML dentro de JavaScript y/o </a:t>
            </a:r>
            <a:r>
              <a:rPr lang="es-ES" dirty="0" err="1"/>
              <a:t>React</a:t>
            </a:r>
            <a:r>
              <a:rPr lang="es-ES" dirty="0"/>
              <a:t> pero sin comillas.</a:t>
            </a:r>
          </a:p>
        </p:txBody>
      </p:sp>
    </p:spTree>
    <p:extLst>
      <p:ext uri="{BB962C8B-B14F-4D97-AF65-F5344CB8AC3E}">
        <p14:creationId xmlns:p14="http://schemas.microsoft.com/office/powerpoint/2010/main" val="347997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524ACB-7AF1-4504-9FBB-CFE7A3BCC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2278"/>
            <a:ext cx="9905998" cy="1924810"/>
          </a:xfrm>
        </p:spPr>
        <p:txBody>
          <a:bodyPr/>
          <a:lstStyle/>
          <a:p>
            <a:r>
              <a:rPr lang="es-CR" dirty="0"/>
              <a:t>Puedo desarrollar en </a:t>
            </a:r>
            <a:r>
              <a:rPr lang="es-CR" dirty="0" err="1"/>
              <a:t>React</a:t>
            </a:r>
            <a:r>
              <a:rPr lang="es-CR" dirty="0"/>
              <a:t> SIN </a:t>
            </a:r>
            <a:r>
              <a:rPr lang="es-CR" dirty="0" err="1"/>
              <a:t>jsx</a:t>
            </a:r>
            <a:r>
              <a:rPr lang="es-CR" dirty="0"/>
              <a:t>? </a:t>
            </a:r>
            <a:br>
              <a:rPr lang="es-CR" dirty="0"/>
            </a:br>
            <a:r>
              <a:rPr lang="es-CR" dirty="0"/>
              <a:t>R/Si pero es mejor usar JSX.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39AC6B5-B5A3-4482-8662-4395C6591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035" y="1959986"/>
            <a:ext cx="10737930" cy="427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6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451A22-0477-4E71-8E11-AFE4959A2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2 reglas de oro con </a:t>
            </a:r>
            <a:r>
              <a:rPr lang="es-CR" dirty="0" err="1"/>
              <a:t>React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FA639F-CFD6-4F35-9BE8-437461315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Debido a su gran velocidad para renderizar en pantalla, todo, absolutamente todo, desde el </a:t>
            </a:r>
            <a:r>
              <a:rPr lang="es-CR" dirty="0" err="1"/>
              <a:t>Html</a:t>
            </a:r>
            <a:r>
              <a:rPr lang="es-CR" dirty="0"/>
              <a:t> hasta Bootstrap debería construirse desde </a:t>
            </a:r>
            <a:r>
              <a:rPr lang="es-CR" dirty="0" err="1"/>
              <a:t>React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Los componentes creados en </a:t>
            </a:r>
            <a:r>
              <a:rPr lang="es-CR" dirty="0" err="1"/>
              <a:t>React</a:t>
            </a:r>
            <a:r>
              <a:rPr lang="es-CR" dirty="0"/>
              <a:t> son reciclables entre páginas y hasta con otras aplicaciones web, inclusive con aplicaciones Mobile gracias a </a:t>
            </a:r>
            <a:r>
              <a:rPr lang="es-CR" b="1" dirty="0" err="1">
                <a:solidFill>
                  <a:srgbClr val="FFFF00"/>
                </a:solidFill>
              </a:rPr>
              <a:t>React</a:t>
            </a:r>
            <a:r>
              <a:rPr lang="es-CR" b="1" dirty="0">
                <a:solidFill>
                  <a:srgbClr val="FFFF00"/>
                </a:solidFill>
              </a:rPr>
              <a:t> </a:t>
            </a:r>
            <a:r>
              <a:rPr lang="es-CR" b="1" dirty="0" err="1">
                <a:solidFill>
                  <a:srgbClr val="FFFF00"/>
                </a:solidFill>
              </a:rPr>
              <a:t>Native</a:t>
            </a:r>
            <a:r>
              <a:rPr lang="es-CR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761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Crear y manejar sitios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r>
              <a:rPr lang="es-CR" sz="4000" b="1" dirty="0">
                <a:solidFill>
                  <a:srgbClr val="FFFF00"/>
                </a:solidFill>
              </a:rPr>
              <a:t> usando Node.js - NPM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8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0A49D7-8478-433F-912F-FD9B5C02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666419-62C0-46A7-B2B1-E80CDCA14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5061"/>
            <a:ext cx="9905999" cy="4585252"/>
          </a:xfrm>
        </p:spPr>
        <p:txBody>
          <a:bodyPr>
            <a:normAutofit/>
          </a:bodyPr>
          <a:lstStyle/>
          <a:p>
            <a:r>
              <a:rPr lang="es-CR" dirty="0"/>
              <a:t>Dicho de una manera muy coloquial: </a:t>
            </a:r>
            <a:r>
              <a:rPr lang="es-CR" dirty="0">
                <a:solidFill>
                  <a:srgbClr val="FFFF00"/>
                </a:solidFill>
              </a:rPr>
              <a:t>Node.js </a:t>
            </a:r>
            <a:r>
              <a:rPr lang="es-CR" dirty="0"/>
              <a:t>es JavaScript pero del lado del Servidor. 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En otras palabras: es la competencia de </a:t>
            </a:r>
            <a:r>
              <a:rPr lang="es-CR" dirty="0" err="1"/>
              <a:t>ASP.Net</a:t>
            </a:r>
            <a:r>
              <a:rPr lang="es-CR" dirty="0"/>
              <a:t>, JSP y PHP, pero en lugar de usar lenguaje C#, Java o PHP, usa JavaScript.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Pero entonces que tiene que ver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con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Podríamos decir que a este nivel, prácticamente nada porque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es del lado del servidor y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 es del lado del cliente…</a:t>
            </a:r>
            <a:endParaRPr lang="es-ES" dirty="0"/>
          </a:p>
        </p:txBody>
      </p:sp>
      <p:pic>
        <p:nvPicPr>
          <p:cNvPr id="5" name="Imagen 4" descr="Imagen que contiene parada, firmar, tráfico, cuarto&#10;&#10;Descripción generada automáticamente">
            <a:extLst>
              <a:ext uri="{FF2B5EF4-FFF2-40B4-BE49-F238E27FC236}">
                <a16:creationId xmlns:a16="http://schemas.microsoft.com/office/drawing/2014/main" id="{4F3D883B-B1AB-4A5E-9E36-D266D4E20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218" y="126609"/>
            <a:ext cx="2696308" cy="16517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9903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A9268-E10C-4DFA-BCEB-45835F970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Y entonces que es </a:t>
            </a:r>
            <a:r>
              <a:rPr lang="es-CR" dirty="0">
                <a:solidFill>
                  <a:srgbClr val="FFFF00"/>
                </a:solidFill>
              </a:rPr>
              <a:t>NPM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55B7F3-0A37-430D-A22F-CE48BC827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8450"/>
            <a:ext cx="9905999" cy="4750646"/>
          </a:xfrm>
        </p:spPr>
        <p:txBody>
          <a:bodyPr>
            <a:normAutofit fontScale="92500"/>
          </a:bodyPr>
          <a:lstStyle/>
          <a:p>
            <a:r>
              <a:rPr lang="es-CR" dirty="0"/>
              <a:t>Es el manejador de paquetes y dependencias que viene con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Para los que conocen </a:t>
            </a:r>
            <a:r>
              <a:rPr lang="es-CR" dirty="0">
                <a:solidFill>
                  <a:srgbClr val="FFFF00"/>
                </a:solidFill>
              </a:rPr>
              <a:t>Java</a:t>
            </a:r>
            <a:r>
              <a:rPr lang="es-CR" dirty="0"/>
              <a:t>, es el equivalente a </a:t>
            </a:r>
            <a:r>
              <a:rPr lang="es-CR" dirty="0">
                <a:solidFill>
                  <a:srgbClr val="FFFF00"/>
                </a:solidFill>
              </a:rPr>
              <a:t>Maven</a:t>
            </a:r>
            <a:r>
              <a:rPr lang="es-CR" dirty="0"/>
              <a:t>, pero para JavaScript.</a:t>
            </a:r>
          </a:p>
          <a:p>
            <a:endParaRPr lang="es-CR" dirty="0"/>
          </a:p>
          <a:p>
            <a:r>
              <a:rPr lang="es-CR" dirty="0"/>
              <a:t>Y para que nos sirve con </a:t>
            </a:r>
            <a:r>
              <a:rPr lang="es-CR" dirty="0" err="1"/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Básicamente lo que hace, es crearnos un proyecto vacío de alguna tecnología de JavaScript (</a:t>
            </a:r>
            <a:r>
              <a:rPr lang="es-CR" dirty="0" err="1"/>
              <a:t>React</a:t>
            </a:r>
            <a:r>
              <a:rPr lang="es-CR" dirty="0"/>
              <a:t>, Angular, </a:t>
            </a:r>
            <a:r>
              <a:rPr lang="es-CR" dirty="0" err="1"/>
              <a:t>Vue</a:t>
            </a:r>
            <a:r>
              <a:rPr lang="es-CR" dirty="0"/>
              <a:t>, </a:t>
            </a:r>
            <a:r>
              <a:rPr lang="es-CR" dirty="0" err="1"/>
              <a:t>Node</a:t>
            </a:r>
            <a:r>
              <a:rPr lang="es-CR" dirty="0"/>
              <a:t>, etc.) listo para empezar a trabajar.</a:t>
            </a:r>
            <a:br>
              <a:rPr lang="es-CR" dirty="0"/>
            </a:br>
            <a:br>
              <a:rPr lang="es-CR" dirty="0"/>
            </a:br>
            <a:r>
              <a:rPr lang="es-CR" dirty="0"/>
              <a:t>Además de crear la estructura de carpetas y archivos del proyecto, descarga todas las librerías y dependencias necesarias.</a:t>
            </a:r>
            <a:endParaRPr lang="es-ES" dirty="0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DB31472-6096-4370-BEA4-68F53564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8088" y="411833"/>
            <a:ext cx="3368394" cy="130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43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84_TF45165253.potx" id="{D7286FD6-D8A0-475F-B72A-7A2D9D252E9C}" vid="{00450BCF-A259-45DF-92BF-CA936E507D9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635</Words>
  <Application>Microsoft Office PowerPoint</Application>
  <PresentationFormat>Panorámica</PresentationFormat>
  <Paragraphs>91</Paragraphs>
  <Slides>22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Tw Cen MT</vt:lpstr>
      <vt:lpstr>Circuito</vt:lpstr>
      <vt:lpstr>Introducción a React</vt:lpstr>
      <vt:lpstr>Veamos un Primer hola mundo con react</vt:lpstr>
      <vt:lpstr>Entendamos la instrucción  ReactDOM.render</vt:lpstr>
      <vt:lpstr>Pero que es JSX?</vt:lpstr>
      <vt:lpstr>Puedo desarrollar en React SIN jsx?  R/Si pero es mejor usar JSX.</vt:lpstr>
      <vt:lpstr>2 reglas de oro con React</vt:lpstr>
      <vt:lpstr>Crear y manejar sitios con React usando Node.js - NPM</vt:lpstr>
      <vt:lpstr>Pero Que es Node.JS?</vt:lpstr>
      <vt:lpstr>Y entonces que es NPM?</vt:lpstr>
      <vt:lpstr>Como se crea un proyecto de React con NPM?</vt:lpstr>
      <vt:lpstr>Con que instrucciones se crea un proyecto de React con NPM?</vt:lpstr>
      <vt:lpstr>Con que instrucciones se crea un proyecto de React con NPM? #2</vt:lpstr>
      <vt:lpstr>Con que instrucciones se crea un proyecto de React con NPM? #3</vt:lpstr>
      <vt:lpstr>Algunas herramientas en línea para desarrollar con React</vt:lpstr>
      <vt:lpstr>CodePen</vt:lpstr>
      <vt:lpstr>CodePen #2</vt:lpstr>
      <vt:lpstr>CodePen #3</vt:lpstr>
      <vt:lpstr>CodePen #4</vt:lpstr>
      <vt:lpstr>CodeSandbox </vt:lpstr>
      <vt:lpstr>CodeSandbox #2 </vt:lpstr>
      <vt:lpstr>Stackblitz</vt:lpstr>
      <vt:lpstr>Jsfiddle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2019-12-13T18:54:05Z</dcterms:created>
  <dcterms:modified xsi:type="dcterms:W3CDTF">2019-12-13T19:45:25Z</dcterms:modified>
</cp:coreProperties>
</file>